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1" r:id="rId3"/>
    <p:sldId id="567" r:id="rId4"/>
    <p:sldId id="568" r:id="rId5"/>
    <p:sldId id="350" r:id="rId6"/>
    <p:sldId id="430" r:id="rId7"/>
    <p:sldId id="447" r:id="rId8"/>
    <p:sldId id="474" r:id="rId9"/>
    <p:sldId id="477" r:id="rId10"/>
    <p:sldId id="475" r:id="rId11"/>
    <p:sldId id="353" r:id="rId12"/>
    <p:sldId id="469" r:id="rId13"/>
    <p:sldId id="470" r:id="rId14"/>
    <p:sldId id="471" r:id="rId15"/>
    <p:sldId id="489" r:id="rId16"/>
    <p:sldId id="490" r:id="rId17"/>
    <p:sldId id="566" r:id="rId18"/>
    <p:sldId id="472" r:id="rId19"/>
    <p:sldId id="569" r:id="rId20"/>
    <p:sldId id="487" r:id="rId21"/>
    <p:sldId id="506" r:id="rId22"/>
    <p:sldId id="473" r:id="rId23"/>
    <p:sldId id="503" r:id="rId24"/>
    <p:sldId id="502" r:id="rId25"/>
    <p:sldId id="505" r:id="rId26"/>
    <p:sldId id="529" r:id="rId27"/>
    <p:sldId id="478" r:id="rId28"/>
    <p:sldId id="500" r:id="rId29"/>
    <p:sldId id="479" r:id="rId30"/>
    <p:sldId id="530" r:id="rId31"/>
    <p:sldId id="499" r:id="rId32"/>
    <p:sldId id="531" r:id="rId33"/>
    <p:sldId id="532" r:id="rId34"/>
    <p:sldId id="565" r:id="rId35"/>
    <p:sldId id="539" r:id="rId36"/>
    <p:sldId id="540" r:id="rId37"/>
    <p:sldId id="488" r:id="rId38"/>
    <p:sldId id="494" r:id="rId39"/>
    <p:sldId id="495" r:id="rId40"/>
    <p:sldId id="496" r:id="rId41"/>
    <p:sldId id="498" r:id="rId42"/>
    <p:sldId id="570" r:id="rId43"/>
    <p:sldId id="524" r:id="rId44"/>
    <p:sldId id="497" r:id="rId45"/>
    <p:sldId id="481" r:id="rId46"/>
    <p:sldId id="480" r:id="rId47"/>
    <p:sldId id="534" r:id="rId48"/>
    <p:sldId id="535" r:id="rId49"/>
    <p:sldId id="536" r:id="rId50"/>
    <p:sldId id="484" r:id="rId51"/>
    <p:sldId id="537" r:id="rId52"/>
    <p:sldId id="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>
        <p:scale>
          <a:sx n="162" d="100"/>
          <a:sy n="162" d="100"/>
        </p:scale>
        <p:origin x="-280" y="1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31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30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tiff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accent1"/>
                    </a:solidFill>
                  </a:rPr>
                  <a:t>       </a:t>
                </a:r>
              </a:p>
              <a:p>
                <a:pPr marL="0" indent="0">
                  <a:buNone/>
                </a:pPr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   [We will skip the proof of the VC bound.  You can find it in the textbook appendix if you are interested.]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  <a:blipFill>
                <a:blip r:embed="rId2"/>
                <a:stretch>
                  <a:fillRect l="-1006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8259DE-7E6B-9D63-FEB1-AC56D7E5D2C7}"/>
              </a:ext>
            </a:extLst>
          </p:cNvPr>
          <p:cNvSpPr/>
          <p:nvPr/>
        </p:nvSpPr>
        <p:spPr>
          <a:xfrm>
            <a:off x="838200" y="4644828"/>
            <a:ext cx="11277600" cy="2150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188369-CE84-E729-7980-B0B2A6A6B61E}"/>
              </a:ext>
            </a:extLst>
          </p:cNvPr>
          <p:cNvSpPr/>
          <p:nvPr/>
        </p:nvSpPr>
        <p:spPr>
          <a:xfrm>
            <a:off x="1342694" y="4324634"/>
            <a:ext cx="8849711" cy="14140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6DC58-8700-BD64-E6BF-11C09CF7680E}"/>
              </a:ext>
            </a:extLst>
          </p:cNvPr>
          <p:cNvSpPr/>
          <p:nvPr/>
        </p:nvSpPr>
        <p:spPr>
          <a:xfrm>
            <a:off x="1342695" y="2366711"/>
            <a:ext cx="8849711" cy="10622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The above theorem can be rephrased below: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VC 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2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77144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/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2271480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TA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5058070"/>
          </a:xfrm>
        </p:spPr>
        <p:txBody>
          <a:bodyPr>
            <a:normAutofit/>
          </a:bodyPr>
          <a:lstStyle/>
          <a:p>
            <a:r>
              <a:rPr lang="en-US" dirty="0"/>
              <a:t>Tentative schedule of TA office hours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60 minutes </a:t>
            </a:r>
            <a:r>
              <a:rPr lang="en-US" dirty="0"/>
              <a:t>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pPr lvl="1"/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Recommendation: Try to </a:t>
            </a:r>
            <a:r>
              <a:rPr lang="en-US" dirty="0">
                <a:solidFill>
                  <a:schemeClr val="accent1"/>
                </a:solidFill>
              </a:rPr>
              <a:t>utilize the office hour early </a:t>
            </a:r>
            <a:r>
              <a:rPr lang="en-US" dirty="0"/>
              <a:t>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24673"/>
              </p:ext>
            </p:extLst>
          </p:nvPr>
        </p:nvGraphicFramePr>
        <p:xfrm>
          <a:off x="1164863" y="2183655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6:30pm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Empirically, people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C76-7215-CBA0-2D04-8890916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This Thursday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6FF7-09BB-95A8-C593-58033CFA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shortened lecture this Thursday (Sep 15) </a:t>
            </a:r>
          </a:p>
          <a:p>
            <a:pPr lvl="1"/>
            <a:r>
              <a:rPr lang="en-US" dirty="0"/>
              <a:t>The lecture starts at 3:10pm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 need to attend a meeting that I cannot skip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 make-up</a:t>
            </a:r>
          </a:p>
          <a:p>
            <a:pPr lvl="1"/>
            <a:r>
              <a:rPr lang="en-US" dirty="0"/>
              <a:t>I’ll host an additional one-hour office hour today</a:t>
            </a:r>
          </a:p>
          <a:p>
            <a:pPr lvl="2"/>
            <a:r>
              <a:rPr lang="en-US" dirty="0"/>
              <a:t>5:30pm – 6:30pm at McKelvey 2010A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My (tentative) regular office hour</a:t>
            </a:r>
          </a:p>
          <a:p>
            <a:pPr lvl="2"/>
            <a:r>
              <a:rPr lang="en-US" dirty="0"/>
              <a:t>5:30pm – 6:30pm Thursday at McKelvey 2010A</a:t>
            </a:r>
          </a:p>
        </p:txBody>
      </p:sp>
    </p:spTree>
    <p:extLst>
      <p:ext uri="{BB962C8B-B14F-4D97-AF65-F5344CB8AC3E}">
        <p14:creationId xmlns:p14="http://schemas.microsoft.com/office/powerpoint/2010/main" val="111533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are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14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02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Summary: 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15430</TotalTime>
  <Words>3839</Words>
  <Application>Microsoft Macintosh PowerPoint</Application>
  <PresentationFormat>Widescreen</PresentationFormat>
  <Paragraphs>837</Paragraphs>
  <Slides>52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TA Office Hours</vt:lpstr>
      <vt:lpstr>Logistics: This Thursday Lecture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Recall the VC Generalization Bound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Summary: Bounding Growth Functions</vt:lpstr>
      <vt:lpstr>Summary: Vapnik–Chervonenkis (VC) Bound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1536</cp:revision>
  <cp:lastPrinted>2020-01-30T15:48:42Z</cp:lastPrinted>
  <dcterms:created xsi:type="dcterms:W3CDTF">2017-08-24T15:35:37Z</dcterms:created>
  <dcterms:modified xsi:type="dcterms:W3CDTF">2022-09-13T17:58:16Z</dcterms:modified>
</cp:coreProperties>
</file>